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4" r:id="rId2"/>
    <p:sldId id="270" r:id="rId3"/>
    <p:sldId id="271" r:id="rId4"/>
    <p:sldId id="281" r:id="rId5"/>
    <p:sldId id="256" r:id="rId6"/>
    <p:sldId id="280" r:id="rId7"/>
    <p:sldId id="273" r:id="rId8"/>
    <p:sldId id="295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59" r:id="rId17"/>
    <p:sldId id="260" r:id="rId18"/>
    <p:sldId id="261" r:id="rId19"/>
    <p:sldId id="275" r:id="rId20"/>
    <p:sldId id="263" r:id="rId21"/>
    <p:sldId id="264" r:id="rId22"/>
    <p:sldId id="262" r:id="rId23"/>
    <p:sldId id="265" r:id="rId24"/>
    <p:sldId id="266" r:id="rId25"/>
    <p:sldId id="267" r:id="rId26"/>
    <p:sldId id="268" r:id="rId27"/>
    <p:sldId id="289" r:id="rId28"/>
    <p:sldId id="290" r:id="rId29"/>
    <p:sldId id="269" r:id="rId30"/>
    <p:sldId id="291" r:id="rId31"/>
    <p:sldId id="292" r:id="rId32"/>
    <p:sldId id="293" r:id="rId33"/>
    <p:sldId id="278" r:id="rId34"/>
    <p:sldId id="29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3019" autoAdjust="0"/>
  </p:normalViewPr>
  <p:slideViewPr>
    <p:cSldViewPr>
      <p:cViewPr varScale="1">
        <p:scale>
          <a:sx n="66" d="100"/>
          <a:sy n="66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4F880-BE6B-46F7-8CA0-73F605FB0EA6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06B73-20FE-4BBE-B9A6-E4995D5AF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6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This page is not for the students but for the teaches.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6B73-20FE-4BBE-B9A6-E4995D5AF7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81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Book Antiqua" pitchFamily="18" charset="0"/>
              </a:rPr>
              <a:t>Teacher may show the word first to ask meaning of the word. Then he can show  and advance to the next.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6B73-20FE-4BBE-B9A6-E4995D5AF7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02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Book Antiqua" pitchFamily="18" charset="0"/>
              </a:rPr>
              <a:t>Teacher may show the word first to ask meaning of the word. Then he can show  and advance to the next.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6B73-20FE-4BBE-B9A6-E4995D5AF7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16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Book Antiqua" pitchFamily="18" charset="0"/>
              </a:rPr>
              <a:t>Teacher may show the word first to ask meaning of the word. Then he can show  and advance to the next.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6B73-20FE-4BBE-B9A6-E4995D5AF7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58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Book Antiqua" pitchFamily="18" charset="0"/>
              </a:rPr>
              <a:t>Teacher may show the word first to ask meaning of the word. Then he can show  and advance to the next.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6B73-20FE-4BBE-B9A6-E4995D5AF7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96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Book Antiqua" pitchFamily="18" charset="0"/>
              </a:rPr>
              <a:t>Teacher may show the word first to ask meaning of the word. Then he can show  and advance to the next.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6B73-20FE-4BBE-B9A6-E4995D5AF7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80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Book Antiqua" pitchFamily="18" charset="0"/>
              </a:rPr>
              <a:t>Teacher may show the word first to ask meaning of the word. Then he can show  and advance to the next.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6B73-20FE-4BBE-B9A6-E4995D5AF7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78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ask the students to read this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6B73-20FE-4BBE-B9A6-E4995D5AF7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52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Students may read this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6B73-20FE-4BBE-B9A6-E4995D5AF7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66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</a:t>
            </a:r>
            <a:r>
              <a:rPr lang="en-US" baseline="0" dirty="0" smtClean="0"/>
              <a:t> may conduct this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6B73-20FE-4BBE-B9A6-E4995D5AF7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55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use intonation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6B73-20FE-4BBE-B9A6-E4995D5AF7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67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6B73-20FE-4BBE-B9A6-E4995D5AF7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929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It is a normal event.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6B73-20FE-4BBE-B9A6-E4995D5AF7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82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explain.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6B73-20FE-4BBE-B9A6-E4995D5AF7E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24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Text reference.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6B73-20FE-4BBE-B9A6-E4995D5AF7E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51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6B73-20FE-4BBE-B9A6-E4995D5AF7E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323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ask the students to tell something about the picture.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6B73-20FE-4BBE-B9A6-E4995D5AF7E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085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read it loudly with proper sound, stress and intonation.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6B73-20FE-4BBE-B9A6-E4995D5AF7E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560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may place the meaning of the word  ‘broadcast’ clicking on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broadcast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baseline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aseline="0" dirty="0" smtClean="0"/>
              <a:t>Then he can go back to the page number 27 by clicking the right arrow of page No.12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6B73-20FE-4BBE-B9A6-E4995D5AF7E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90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explain this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6B73-20FE-4BBE-B9A6-E4995D5AF7E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657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ask the students to write the answers of the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6B73-20FE-4BBE-B9A6-E4995D5AF7E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44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ask the students to match the columns to write the sentences correctly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6B73-20FE-4BBE-B9A6-E4995D5AF7E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53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6B73-20FE-4BBE-B9A6-E4995D5AF7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476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ask the students in pair to write a short dialogue on section 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6B73-20FE-4BBE-B9A6-E4995D5AF7E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524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</a:t>
            </a:r>
            <a:r>
              <a:rPr lang="en-US" baseline="0" dirty="0" smtClean="0"/>
              <a:t> may conduct this option orally and individually.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6B73-20FE-4BBE-B9A6-E4995D5AF7E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05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Section F is for section G. Teacher may give section G as home work to the students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6B73-20FE-4BBE-B9A6-E4995D5AF7E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0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give the students some times to discuss the pictures of 4 &amp; 5 pages </a:t>
            </a:r>
            <a:r>
              <a:rPr lang="en-US" b="1" dirty="0" smtClean="0"/>
              <a:t>themselves.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6B73-20FE-4BBE-B9A6-E4995D5AF7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58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To advance the students to news.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6B73-20FE-4BBE-B9A6-E4995D5AF7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91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go to the page No. 16 directly by clicking the right arrow to avoid word meaning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6B73-20FE-4BBE-B9A6-E4995D5AF7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45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This slide is a hidden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6B73-20FE-4BBE-B9A6-E4995D5AF7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12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Hidden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6B73-20FE-4BBE-B9A6-E4995D5AF7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36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Book Antiqua" pitchFamily="18" charset="0"/>
              </a:rPr>
              <a:t>Teacher may show the word first to ask meaning of the word. Then he can show  and advance to the next.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6B73-20FE-4BBE-B9A6-E4995D5AF7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05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2845-69A6-4AAD-8584-5DFC936D05B5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AD87-FEF3-4803-8157-47079032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1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2845-69A6-4AAD-8584-5DFC936D05B5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AD87-FEF3-4803-8157-47079032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0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2845-69A6-4AAD-8584-5DFC936D05B5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AD87-FEF3-4803-8157-47079032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5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2845-69A6-4AAD-8584-5DFC936D05B5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AD87-FEF3-4803-8157-47079032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1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2845-69A6-4AAD-8584-5DFC936D05B5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AD87-FEF3-4803-8157-47079032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0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2845-69A6-4AAD-8584-5DFC936D05B5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AD87-FEF3-4803-8157-47079032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1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2845-69A6-4AAD-8584-5DFC936D05B5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AD87-FEF3-4803-8157-47079032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9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2845-69A6-4AAD-8584-5DFC936D05B5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AD87-FEF3-4803-8157-47079032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2845-69A6-4AAD-8584-5DFC936D05B5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AD87-FEF3-4803-8157-47079032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4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2845-69A6-4AAD-8584-5DFC936D05B5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AD87-FEF3-4803-8157-47079032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27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2845-69A6-4AAD-8584-5DFC936D05B5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AD87-FEF3-4803-8157-47079032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7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22845-69A6-4AAD-8584-5DFC936D05B5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6AD87-FEF3-4803-8157-47079032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4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0600" y="1803400"/>
            <a:ext cx="7391400" cy="12954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Hidden page</a:t>
            </a:r>
          </a:p>
          <a:p>
            <a:pPr algn="ctr"/>
            <a:r>
              <a:rPr lang="en-US" sz="3200" b="1" dirty="0" smtClean="0">
                <a:latin typeface="Book Antiqua" pitchFamily="18" charset="0"/>
              </a:rPr>
              <a:t>Not for the students.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505200"/>
            <a:ext cx="73914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Book Antiqua" pitchFamily="18" charset="0"/>
              </a:rPr>
              <a:t>Notes below the pages may be helpful to the teachers.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49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49125"/>
            <a:ext cx="6248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Mass people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143000"/>
            <a:ext cx="6248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Meaning: general </a:t>
            </a:r>
            <a:r>
              <a:rPr lang="en-US" sz="2400" b="1" dirty="0">
                <a:latin typeface="Book Antiqua" pitchFamily="18" charset="0"/>
              </a:rPr>
              <a:t>public</a:t>
            </a:r>
            <a:r>
              <a:rPr lang="bn-BD" sz="2400" b="1" dirty="0">
                <a:latin typeface="Book Antiqua" pitchFamily="18" charset="0"/>
              </a:rPr>
              <a:t>, </a:t>
            </a:r>
            <a:r>
              <a:rPr lang="en-US" sz="2400" b="1" dirty="0" smtClean="0">
                <a:latin typeface="Book Antiqua" pitchFamily="18" charset="0"/>
              </a:rPr>
              <a:t>citizens 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6061816"/>
            <a:ext cx="6248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Market is a place of mass people.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56" y="1676400"/>
            <a:ext cx="624114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7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49125"/>
            <a:ext cx="6248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Bias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143000"/>
            <a:ext cx="62484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Meaning: Prejudice</a:t>
            </a:r>
            <a:r>
              <a:rPr lang="bn-BD" sz="2400" b="1" dirty="0">
                <a:latin typeface="Book Antiqua" pitchFamily="18" charset="0"/>
              </a:rPr>
              <a:t>, </a:t>
            </a:r>
            <a:r>
              <a:rPr lang="en-US" sz="2400" b="1" dirty="0">
                <a:latin typeface="Book Antiqua" pitchFamily="18" charset="0"/>
              </a:rPr>
              <a:t>Partiality</a:t>
            </a:r>
          </a:p>
          <a:p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6061816"/>
            <a:ext cx="6248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It is not good to bias to the poor.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" t="3875" r="8532" b="9095"/>
          <a:stretch/>
        </p:blipFill>
        <p:spPr>
          <a:xfrm>
            <a:off x="1219200" y="1778000"/>
            <a:ext cx="6248400" cy="4089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375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49125"/>
            <a:ext cx="8153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Broadcast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8153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Meaning:  Transmission/ transfer to web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562600"/>
            <a:ext cx="81534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The elaboration if BBC is British Broad </a:t>
            </a:r>
            <a:r>
              <a:rPr lang="en-US" sz="2800" b="1" dirty="0">
                <a:latin typeface="Book Antiqua" pitchFamily="18" charset="0"/>
              </a:rPr>
              <a:t>C</a:t>
            </a:r>
            <a:r>
              <a:rPr lang="en-US" sz="2800" b="1" dirty="0" smtClean="0">
                <a:latin typeface="Book Antiqua" pitchFamily="18" charset="0"/>
              </a:rPr>
              <a:t>asting </a:t>
            </a:r>
            <a:r>
              <a:rPr lang="en-US" sz="2800" b="1" dirty="0">
                <a:latin typeface="Book Antiqua" pitchFamily="18" charset="0"/>
              </a:rPr>
              <a:t>C</a:t>
            </a:r>
            <a:r>
              <a:rPr lang="en-US" sz="2800" b="1" dirty="0" smtClean="0">
                <a:latin typeface="Book Antiqua" pitchFamily="18" charset="0"/>
              </a:rPr>
              <a:t>orporation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89" y="1637323"/>
            <a:ext cx="3333911" cy="3772878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17" y="4916477"/>
            <a:ext cx="1280054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49125"/>
            <a:ext cx="8153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Refer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8153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Meaning:  reference</a:t>
            </a:r>
            <a:r>
              <a:rPr lang="bn-BD" sz="2800" b="1" dirty="0" smtClean="0">
                <a:latin typeface="Book Antiqua" pitchFamily="18" charset="0"/>
              </a:rPr>
              <a:t>, </a:t>
            </a:r>
            <a:r>
              <a:rPr lang="en-US" sz="2800" b="1" dirty="0" smtClean="0">
                <a:latin typeface="Book Antiqua" pitchFamily="18" charset="0"/>
              </a:rPr>
              <a:t>send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562600"/>
            <a:ext cx="8153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He referred it to me.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44449"/>
            <a:ext cx="5899859" cy="385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5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49125"/>
            <a:ext cx="54102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Informative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143000"/>
            <a:ext cx="54102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Meaning:  Full of information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5953780"/>
            <a:ext cx="54102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This picture is informative.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8608"/>
            <a:ext cx="5410200" cy="40764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395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49125"/>
            <a:ext cx="6019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Editorial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990600"/>
            <a:ext cx="6019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Meaning: Journalistic</a:t>
            </a:r>
            <a:r>
              <a:rPr lang="en-US" sz="2800" b="1" dirty="0">
                <a:latin typeface="Book Antiqua" pitchFamily="18" charset="0"/>
              </a:rPr>
              <a:t>, </a:t>
            </a:r>
            <a:r>
              <a:rPr lang="en-US" sz="2800" b="1" dirty="0" smtClean="0">
                <a:latin typeface="Book Antiqua" pitchFamily="18" charset="0"/>
              </a:rPr>
              <a:t>magazine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5953780"/>
            <a:ext cx="6019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 enjoy editorial option very much.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38"/>
          <a:stretch/>
        </p:blipFill>
        <p:spPr>
          <a:xfrm>
            <a:off x="1371600" y="1666220"/>
            <a:ext cx="6019800" cy="41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9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3570" y="1219200"/>
            <a:ext cx="4027715" cy="1039356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I eat rice every day.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0619" y="4294644"/>
            <a:ext cx="4038600" cy="1039356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 play cricket.</a:t>
            </a:r>
            <a:endParaRPr lang="en-US" sz="2800" dirty="0"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839" y="381000"/>
            <a:ext cx="4186161" cy="3253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4" y="2895600"/>
            <a:ext cx="4027715" cy="35947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52400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B Read the text and answer the following questions.</a:t>
            </a:r>
            <a:endParaRPr lang="en-US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28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1888"/>
            <a:ext cx="3578787" cy="54279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351971" y="2286000"/>
            <a:ext cx="4495800" cy="1600200"/>
          </a:xfrm>
          <a:prstGeom prst="wedgeRoundRectCallout">
            <a:avLst>
              <a:gd name="adj1" fmla="val 87774"/>
              <a:gd name="adj2" fmla="val -9260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I don’t </a:t>
            </a:r>
            <a:r>
              <a:rPr lang="en-US" sz="2400" b="1" i="1" dirty="0" smtClean="0">
                <a:latin typeface="Book Antiqua" pitchFamily="18" charset="0"/>
              </a:rPr>
              <a:t>bunk off</a:t>
            </a:r>
            <a:r>
              <a:rPr lang="en-US" sz="2400" b="1" dirty="0" smtClean="0">
                <a:latin typeface="Book Antiqua" pitchFamily="18" charset="0"/>
              </a:rPr>
              <a:t> school, blah…blah…blah…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9" y="5562600"/>
            <a:ext cx="853178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Book Antiqua" pitchFamily="18" charset="0"/>
              </a:rPr>
              <a:t>These are common </a:t>
            </a:r>
            <a:r>
              <a:rPr lang="en-US" sz="2800" b="1" dirty="0" smtClean="0">
                <a:latin typeface="Book Antiqua" pitchFamily="18" charset="0"/>
              </a:rPr>
              <a:t>events. They </a:t>
            </a:r>
            <a:r>
              <a:rPr lang="en-US" sz="2800" b="1" dirty="0">
                <a:latin typeface="Book Antiqua" pitchFamily="18" charset="0"/>
              </a:rPr>
              <a:t>happen every day or on some occasions. </a:t>
            </a:r>
          </a:p>
        </p:txBody>
      </p:sp>
    </p:spTree>
    <p:extLst>
      <p:ext uri="{BB962C8B-B14F-4D97-AF65-F5344CB8AC3E}">
        <p14:creationId xmlns:p14="http://schemas.microsoft.com/office/powerpoint/2010/main" val="223654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5198"/>
            <a:ext cx="3657600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triped Right Arrow 3"/>
          <p:cNvSpPr/>
          <p:nvPr/>
        </p:nvSpPr>
        <p:spPr>
          <a:xfrm>
            <a:off x="152400" y="457200"/>
            <a:ext cx="4953000" cy="2590800"/>
          </a:xfrm>
          <a:prstGeom prst="striped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Book Antiqua" pitchFamily="18" charset="0"/>
              </a:rPr>
              <a:t>Are these events </a:t>
            </a:r>
            <a:r>
              <a:rPr lang="en-US" sz="3200" b="1" dirty="0" smtClean="0">
                <a:latin typeface="Book Antiqua" pitchFamily="18" charset="0"/>
              </a:rPr>
              <a:t>-?</a:t>
            </a:r>
            <a:endParaRPr lang="en-US" sz="3200" dirty="0"/>
          </a:p>
        </p:txBody>
      </p:sp>
      <p:sp>
        <p:nvSpPr>
          <p:cNvPr id="5" name="Striped Right Arrow 4"/>
          <p:cNvSpPr/>
          <p:nvPr/>
        </p:nvSpPr>
        <p:spPr>
          <a:xfrm flipH="1">
            <a:off x="4038599" y="4035198"/>
            <a:ext cx="4876799" cy="2438400"/>
          </a:xfrm>
          <a:prstGeom prst="striped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Book Antiqua" pitchFamily="18" charset="0"/>
              </a:rPr>
              <a:t>Should they be published in </a:t>
            </a:r>
            <a:r>
              <a:rPr lang="en-US" sz="2400" b="1" dirty="0" smtClean="0">
                <a:latin typeface="Book Antiqua" pitchFamily="18" charset="0"/>
              </a:rPr>
              <a:t>-?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6" t="4608" r="7143" b="5888"/>
          <a:stretch/>
        </p:blipFill>
        <p:spPr>
          <a:xfrm>
            <a:off x="152401" y="3200400"/>
            <a:ext cx="3733800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1595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495800"/>
            <a:ext cx="834208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Book Antiqua" pitchFamily="18" charset="0"/>
              </a:rPr>
              <a:t>Then </a:t>
            </a:r>
            <a:r>
              <a:rPr lang="en-US" sz="3200" b="1" dirty="0">
                <a:latin typeface="Book Antiqua" pitchFamily="18" charset="0"/>
              </a:rPr>
              <a:t>what is news anyway? 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72143" y="210456"/>
            <a:ext cx="3657600" cy="3505200"/>
          </a:xfrm>
          <a:prstGeom prst="wedgeEllipseCallout">
            <a:avLst>
              <a:gd name="adj1" fmla="val 81647"/>
              <a:gd name="adj2" fmla="val 9238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Book Antiqua" pitchFamily="18" charset="0"/>
              </a:rPr>
              <a:t>The answer is a big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878" y="210456"/>
            <a:ext cx="3784322" cy="3751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257800"/>
            <a:ext cx="834208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Book Antiqua" pitchFamily="18" charset="0"/>
              </a:rPr>
              <a:t>What do we want to know from the </a:t>
            </a:r>
            <a:r>
              <a:rPr lang="en-US" sz="3200" b="1" i="1" dirty="0">
                <a:latin typeface="Book Antiqua" pitchFamily="18" charset="0"/>
              </a:rPr>
              <a:t>media</a:t>
            </a:r>
            <a:r>
              <a:rPr lang="en-US" sz="3200" b="1" dirty="0">
                <a:latin typeface="Book Antiqua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328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4000"/>
              </a:schemeClr>
            </a:gs>
            <a:gs pos="60000">
              <a:schemeClr val="tx1"/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600"/>
            <a:ext cx="4648200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8700" y="4572000"/>
            <a:ext cx="7086600" cy="191244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Welcome</a:t>
            </a:r>
            <a:endParaRPr 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7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199119" cy="49821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7200" y="5715000"/>
            <a:ext cx="819911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itchFamily="18" charset="0"/>
              </a:rPr>
              <a:t>'When a dog bites a man that is not news, </a:t>
            </a:r>
            <a:endParaRPr lang="en-US" sz="3200" b="1" dirty="0">
              <a:latin typeface="Book Antiqua" pitchFamily="18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713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2" y="533401"/>
            <a:ext cx="8023484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916" y="5334000"/>
            <a:ext cx="80234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ook Antiqua" pitchFamily="18" charset="0"/>
              </a:rPr>
              <a:t>but when a man bites a dog that is news.' says </a:t>
            </a:r>
            <a:r>
              <a:rPr lang="en-US" sz="3600" b="1" i="1" dirty="0">
                <a:latin typeface="Book Antiqua" pitchFamily="18" charset="0"/>
              </a:rPr>
              <a:t>Charles Anderson Dana.</a:t>
            </a:r>
          </a:p>
        </p:txBody>
      </p:sp>
    </p:spTree>
    <p:extLst>
      <p:ext uri="{BB962C8B-B14F-4D97-AF65-F5344CB8AC3E}">
        <p14:creationId xmlns:p14="http://schemas.microsoft.com/office/powerpoint/2010/main" val="392780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86000"/>
            <a:ext cx="4227286" cy="42272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Down Arrow Callout 4"/>
          <p:cNvSpPr/>
          <p:nvPr/>
        </p:nvSpPr>
        <p:spPr>
          <a:xfrm>
            <a:off x="457200" y="228600"/>
            <a:ext cx="8265886" cy="2057400"/>
          </a:xfrm>
          <a:prstGeom prst="downArrowCallout">
            <a:avLst>
              <a:gd name="adj1" fmla="val 48226"/>
              <a:gd name="adj2" fmla="val 55000"/>
              <a:gd name="adj3" fmla="val 25000"/>
              <a:gd name="adj4" fmla="val 59788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Book Antiqua" pitchFamily="18" charset="0"/>
              </a:rPr>
              <a:t>The first thing is that the news should be a piece of-</a:t>
            </a:r>
          </a:p>
        </p:txBody>
      </p:sp>
    </p:spTree>
    <p:extLst>
      <p:ext uri="{BB962C8B-B14F-4D97-AF65-F5344CB8AC3E}">
        <p14:creationId xmlns:p14="http://schemas.microsoft.com/office/powerpoint/2010/main" val="378386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19777"/>
            <a:ext cx="8382000" cy="1650206"/>
          </a:xfrm>
          <a:prstGeom prst="downArrowCallout">
            <a:avLst>
              <a:gd name="adj1" fmla="val 52270"/>
              <a:gd name="adj2" fmla="val 51468"/>
              <a:gd name="adj3" fmla="val 25000"/>
              <a:gd name="adj4" fmla="val 6497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itchFamily="18" charset="0"/>
              </a:rPr>
              <a:t>Secondly, the information should be recent or new,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57" y="1828800"/>
            <a:ext cx="6310086" cy="34290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Up Arrow Callout 3"/>
          <p:cNvSpPr/>
          <p:nvPr/>
        </p:nvSpPr>
        <p:spPr>
          <a:xfrm>
            <a:off x="533400" y="5410200"/>
            <a:ext cx="8382000" cy="1295400"/>
          </a:xfrm>
          <a:prstGeom prst="upArrowCallout">
            <a:avLst>
              <a:gd name="adj1" fmla="val 54032"/>
              <a:gd name="adj2" fmla="val 63710"/>
              <a:gd name="adj3" fmla="val 25000"/>
              <a:gd name="adj4" fmla="val 59170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Book Antiqua" pitchFamily="18" charset="0"/>
              </a:rPr>
              <a:t>and hence it is 'news'.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800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725180"/>
            <a:ext cx="79756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Thirdly, mass people should take interest in it.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1" r="12778" b="9235"/>
          <a:stretch/>
        </p:blipFill>
        <p:spPr>
          <a:xfrm>
            <a:off x="685800" y="609600"/>
            <a:ext cx="7975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514600"/>
            <a:ext cx="76962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Book Antiqua" pitchFamily="18" charset="0"/>
              </a:rPr>
              <a:t>Fourthly, it should be self-explained. </a:t>
            </a:r>
            <a:r>
              <a:rPr lang="en-US" sz="2800" b="1" dirty="0">
                <a:latin typeface="Book Antiqua" pitchFamily="18" charset="0"/>
              </a:rPr>
              <a:t>That is, it should answer all the questions with who, which, what, where, when, why, and how.</a:t>
            </a:r>
          </a:p>
        </p:txBody>
      </p:sp>
    </p:spTree>
    <p:extLst>
      <p:ext uri="{BB962C8B-B14F-4D97-AF65-F5344CB8AC3E}">
        <p14:creationId xmlns:p14="http://schemas.microsoft.com/office/powerpoint/2010/main" val="289545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6" y="230956"/>
            <a:ext cx="8320353" cy="49434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35428" y="5244405"/>
            <a:ext cx="832757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Book Antiqua" pitchFamily="18" charset="0"/>
              </a:rPr>
              <a:t>Finally, it should be </a:t>
            </a:r>
            <a:r>
              <a:rPr lang="en-US" sz="2800" b="1" i="1" dirty="0">
                <a:latin typeface="Book Antiqua" pitchFamily="18" charset="0"/>
              </a:rPr>
              <a:t>objective</a:t>
            </a:r>
            <a:r>
              <a:rPr lang="en-US" sz="2800" b="1" dirty="0">
                <a:latin typeface="Book Antiqua" pitchFamily="18" charset="0"/>
              </a:rPr>
              <a:t>. Recently, another aspect has been added: news is either printed or </a:t>
            </a:r>
            <a:r>
              <a:rPr lang="en-US" sz="2800" b="1" i="1" dirty="0">
                <a:latin typeface="Book Antiqua" pitchFamily="18" charset="0"/>
              </a:rPr>
              <a:t>broadcast </a:t>
            </a:r>
            <a:r>
              <a:rPr lang="en-US" sz="2800" b="1" dirty="0">
                <a:latin typeface="Book Antiqua" pitchFamily="18" charset="0"/>
              </a:rPr>
              <a:t>or on the internet</a:t>
            </a:r>
            <a:r>
              <a:rPr lang="en-US" sz="2800" b="1" dirty="0" smtClean="0">
                <a:latin typeface="Book Antiqua" pitchFamily="18" charset="0"/>
              </a:rPr>
              <a:t>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4314" y="145204"/>
            <a:ext cx="3033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Printed news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56" y="4535269"/>
            <a:ext cx="4031344" cy="646331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broadcast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1" y="4535269"/>
            <a:ext cx="4267200" cy="646331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Internet.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428" y="609618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Book Antiqua" pitchFamily="18" charset="0"/>
                <a:hlinkClick r:id="rId4" action="ppaction://hlinksldjump"/>
              </a:rPr>
              <a:t>broadcast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880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8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5035897"/>
            <a:ext cx="8229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Book Antiqua" pitchFamily="18" charset="0"/>
              </a:rPr>
              <a:t>There are opinions that the term ‘news’ comes from ‘new’. Others say it is </a:t>
            </a:r>
            <a:r>
              <a:rPr lang="en-US" sz="2400" b="1" dirty="0" smtClean="0">
                <a:latin typeface="Book Antiqua" pitchFamily="18" charset="0"/>
              </a:rPr>
              <a:t>news because </a:t>
            </a:r>
            <a:r>
              <a:rPr lang="en-US" sz="2400" b="1" dirty="0">
                <a:latin typeface="Book Antiqua" pitchFamily="18" charset="0"/>
              </a:rPr>
              <a:t>it comes from all directions: North, East</a:t>
            </a:r>
            <a:r>
              <a:rPr lang="en-US" sz="2400" b="1" dirty="0" smtClean="0">
                <a:latin typeface="Book Antiqua" pitchFamily="18" charset="0"/>
              </a:rPr>
              <a:t>, West </a:t>
            </a:r>
            <a:r>
              <a:rPr lang="en-US" sz="2400" b="1" dirty="0">
                <a:latin typeface="Book Antiqua" pitchFamily="18" charset="0"/>
              </a:rPr>
              <a:t>and South.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04800"/>
            <a:ext cx="8331200" cy="455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3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43000"/>
            <a:ext cx="762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Book Antiqua" pitchFamily="18" charset="0"/>
              </a:rPr>
              <a:t>Questions</a:t>
            </a:r>
          </a:p>
          <a:p>
            <a:pPr algn="just">
              <a:tabLst>
                <a:tab pos="231775" algn="l"/>
              </a:tabLst>
            </a:pPr>
            <a:r>
              <a:rPr lang="en-US" sz="2800" b="1" dirty="0">
                <a:latin typeface="Book Antiqua" pitchFamily="18" charset="0"/>
              </a:rPr>
              <a:t>1 </a:t>
            </a:r>
            <a:r>
              <a:rPr lang="en-US" sz="2800" b="1" dirty="0" smtClean="0">
                <a:latin typeface="Book Antiqua" pitchFamily="18" charset="0"/>
              </a:rPr>
              <a:t>What </a:t>
            </a:r>
            <a:r>
              <a:rPr lang="en-US" sz="2800" b="1" dirty="0">
                <a:latin typeface="Book Antiqua" pitchFamily="18" charset="0"/>
              </a:rPr>
              <a:t>features should news have?</a:t>
            </a:r>
          </a:p>
          <a:p>
            <a:pPr algn="just">
              <a:tabLst>
                <a:tab pos="231775" algn="l"/>
              </a:tabLst>
            </a:pPr>
            <a:r>
              <a:rPr lang="en-US" sz="2800" b="1" dirty="0">
                <a:latin typeface="Book Antiqua" pitchFamily="18" charset="0"/>
              </a:rPr>
              <a:t>2 What is the difference between news and </a:t>
            </a:r>
            <a:r>
              <a:rPr lang="en-US" sz="2800" b="1" dirty="0" smtClean="0">
                <a:latin typeface="Book Antiqua" pitchFamily="18" charset="0"/>
              </a:rPr>
              <a:t>	 	an event</a:t>
            </a:r>
            <a:r>
              <a:rPr lang="en-US" sz="2800" b="1" dirty="0">
                <a:latin typeface="Book Antiqua" pitchFamily="18" charset="0"/>
              </a:rPr>
              <a:t>?</a:t>
            </a:r>
          </a:p>
          <a:p>
            <a:pPr algn="just">
              <a:tabLst>
                <a:tab pos="231775" algn="l"/>
              </a:tabLst>
            </a:pPr>
            <a:r>
              <a:rPr lang="en-US" sz="2800" b="1" dirty="0">
                <a:latin typeface="Book Antiqua" pitchFamily="18" charset="0"/>
              </a:rPr>
              <a:t>3 ‘……it should be self-explained...’. What </a:t>
            </a:r>
            <a:r>
              <a:rPr lang="en-US" sz="2800" b="1" dirty="0" smtClean="0">
                <a:latin typeface="Book Antiqua" pitchFamily="18" charset="0"/>
              </a:rPr>
              <a:t>	does </a:t>
            </a:r>
            <a:r>
              <a:rPr lang="en-US" sz="2800" b="1" dirty="0">
                <a:latin typeface="Book Antiqua" pitchFamily="18" charset="0"/>
              </a:rPr>
              <a:t>‘it’ mean here?</a:t>
            </a:r>
          </a:p>
          <a:p>
            <a:pPr algn="just">
              <a:tabLst>
                <a:tab pos="231775" algn="l"/>
              </a:tabLst>
            </a:pPr>
            <a:r>
              <a:rPr lang="en-US" sz="2800" b="1" dirty="0">
                <a:latin typeface="Book Antiqua" pitchFamily="18" charset="0"/>
              </a:rPr>
              <a:t>4 What are the opinions about the term </a:t>
            </a:r>
            <a:r>
              <a:rPr lang="en-US" sz="2800" b="1" dirty="0" smtClean="0">
                <a:latin typeface="Book Antiqua" pitchFamily="18" charset="0"/>
              </a:rPr>
              <a:t>	‘</a:t>
            </a:r>
            <a:r>
              <a:rPr lang="en-US" sz="2800" b="1" dirty="0">
                <a:latin typeface="Book Antiqua" pitchFamily="18" charset="0"/>
              </a:rPr>
              <a:t>news’?</a:t>
            </a:r>
          </a:p>
          <a:p>
            <a:pPr algn="just">
              <a:tabLst>
                <a:tab pos="231775" algn="l"/>
              </a:tabLst>
            </a:pPr>
            <a:r>
              <a:rPr lang="en-US" sz="2800" b="1" dirty="0">
                <a:latin typeface="Book Antiqua" pitchFamily="18" charset="0"/>
              </a:rPr>
              <a:t>5 What must be there in the information in a </a:t>
            </a:r>
            <a:r>
              <a:rPr lang="en-US" sz="2800" b="1" dirty="0" smtClean="0">
                <a:latin typeface="Book Antiqua" pitchFamily="18" charset="0"/>
              </a:rPr>
              <a:t>	newspaper</a:t>
            </a:r>
            <a:r>
              <a:rPr lang="en-US" sz="2800" b="1" dirty="0">
                <a:latin typeface="Book Antiqua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203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 Arrow Callout 2"/>
          <p:cNvSpPr/>
          <p:nvPr/>
        </p:nvSpPr>
        <p:spPr>
          <a:xfrm>
            <a:off x="1284012" y="152400"/>
            <a:ext cx="6652176" cy="2819400"/>
          </a:xfrm>
          <a:custGeom>
            <a:avLst/>
            <a:gdLst>
              <a:gd name="connsiteX0" fmla="*/ 0 w 7696200"/>
              <a:gd name="connsiteY0" fmla="*/ 1409700 h 2819400"/>
              <a:gd name="connsiteX1" fmla="*/ 522012 w 7696200"/>
              <a:gd name="connsiteY1" fmla="*/ 887688 h 2819400"/>
              <a:gd name="connsiteX2" fmla="*/ 522012 w 7696200"/>
              <a:gd name="connsiteY2" fmla="*/ 887688 h 2819400"/>
              <a:gd name="connsiteX3" fmla="*/ 1996279 w 7696200"/>
              <a:gd name="connsiteY3" fmla="*/ 887688 h 2819400"/>
              <a:gd name="connsiteX4" fmla="*/ 1996279 w 7696200"/>
              <a:gd name="connsiteY4" fmla="*/ 731310 h 2819400"/>
              <a:gd name="connsiteX5" fmla="*/ 3326088 w 7696200"/>
              <a:gd name="connsiteY5" fmla="*/ 731310 h 2819400"/>
              <a:gd name="connsiteX6" fmla="*/ 3326088 w 7696200"/>
              <a:gd name="connsiteY6" fmla="*/ 522012 h 2819400"/>
              <a:gd name="connsiteX7" fmla="*/ 3326088 w 7696200"/>
              <a:gd name="connsiteY7" fmla="*/ 522012 h 2819400"/>
              <a:gd name="connsiteX8" fmla="*/ 3848100 w 7696200"/>
              <a:gd name="connsiteY8" fmla="*/ 0 h 2819400"/>
              <a:gd name="connsiteX9" fmla="*/ 4370112 w 7696200"/>
              <a:gd name="connsiteY9" fmla="*/ 522012 h 2819400"/>
              <a:gd name="connsiteX10" fmla="*/ 4370112 w 7696200"/>
              <a:gd name="connsiteY10" fmla="*/ 522012 h 2819400"/>
              <a:gd name="connsiteX11" fmla="*/ 4370112 w 7696200"/>
              <a:gd name="connsiteY11" fmla="*/ 731310 h 2819400"/>
              <a:gd name="connsiteX12" fmla="*/ 5699921 w 7696200"/>
              <a:gd name="connsiteY12" fmla="*/ 731310 h 2819400"/>
              <a:gd name="connsiteX13" fmla="*/ 5699921 w 7696200"/>
              <a:gd name="connsiteY13" fmla="*/ 887688 h 2819400"/>
              <a:gd name="connsiteX14" fmla="*/ 7174188 w 7696200"/>
              <a:gd name="connsiteY14" fmla="*/ 887688 h 2819400"/>
              <a:gd name="connsiteX15" fmla="*/ 7174188 w 7696200"/>
              <a:gd name="connsiteY15" fmla="*/ 887688 h 2819400"/>
              <a:gd name="connsiteX16" fmla="*/ 7696200 w 7696200"/>
              <a:gd name="connsiteY16" fmla="*/ 1409700 h 2819400"/>
              <a:gd name="connsiteX17" fmla="*/ 7174188 w 7696200"/>
              <a:gd name="connsiteY17" fmla="*/ 1931712 h 2819400"/>
              <a:gd name="connsiteX18" fmla="*/ 7174188 w 7696200"/>
              <a:gd name="connsiteY18" fmla="*/ 1931712 h 2819400"/>
              <a:gd name="connsiteX19" fmla="*/ 5699921 w 7696200"/>
              <a:gd name="connsiteY19" fmla="*/ 1931712 h 2819400"/>
              <a:gd name="connsiteX20" fmla="*/ 5699921 w 7696200"/>
              <a:gd name="connsiteY20" fmla="*/ 2088090 h 2819400"/>
              <a:gd name="connsiteX21" fmla="*/ 4370112 w 7696200"/>
              <a:gd name="connsiteY21" fmla="*/ 2088090 h 2819400"/>
              <a:gd name="connsiteX22" fmla="*/ 4370112 w 7696200"/>
              <a:gd name="connsiteY22" fmla="*/ 2297388 h 2819400"/>
              <a:gd name="connsiteX23" fmla="*/ 4370112 w 7696200"/>
              <a:gd name="connsiteY23" fmla="*/ 2297388 h 2819400"/>
              <a:gd name="connsiteX24" fmla="*/ 3848100 w 7696200"/>
              <a:gd name="connsiteY24" fmla="*/ 2819400 h 2819400"/>
              <a:gd name="connsiteX25" fmla="*/ 3326088 w 7696200"/>
              <a:gd name="connsiteY25" fmla="*/ 2297388 h 2819400"/>
              <a:gd name="connsiteX26" fmla="*/ 3326088 w 7696200"/>
              <a:gd name="connsiteY26" fmla="*/ 2297388 h 2819400"/>
              <a:gd name="connsiteX27" fmla="*/ 3326088 w 7696200"/>
              <a:gd name="connsiteY27" fmla="*/ 2088090 h 2819400"/>
              <a:gd name="connsiteX28" fmla="*/ 1996279 w 7696200"/>
              <a:gd name="connsiteY28" fmla="*/ 2088090 h 2819400"/>
              <a:gd name="connsiteX29" fmla="*/ 1996279 w 7696200"/>
              <a:gd name="connsiteY29" fmla="*/ 1931712 h 2819400"/>
              <a:gd name="connsiteX30" fmla="*/ 522012 w 7696200"/>
              <a:gd name="connsiteY30" fmla="*/ 1931712 h 2819400"/>
              <a:gd name="connsiteX31" fmla="*/ 522012 w 7696200"/>
              <a:gd name="connsiteY31" fmla="*/ 1931712 h 2819400"/>
              <a:gd name="connsiteX32" fmla="*/ 0 w 7696200"/>
              <a:gd name="connsiteY32" fmla="*/ 1409700 h 2819400"/>
              <a:gd name="connsiteX0" fmla="*/ 1669645 w 7174188"/>
              <a:gd name="connsiteY0" fmla="*/ 1380671 h 2819400"/>
              <a:gd name="connsiteX1" fmla="*/ 0 w 7174188"/>
              <a:gd name="connsiteY1" fmla="*/ 887688 h 2819400"/>
              <a:gd name="connsiteX2" fmla="*/ 0 w 7174188"/>
              <a:gd name="connsiteY2" fmla="*/ 887688 h 2819400"/>
              <a:gd name="connsiteX3" fmla="*/ 1474267 w 7174188"/>
              <a:gd name="connsiteY3" fmla="*/ 887688 h 2819400"/>
              <a:gd name="connsiteX4" fmla="*/ 1474267 w 7174188"/>
              <a:gd name="connsiteY4" fmla="*/ 731310 h 2819400"/>
              <a:gd name="connsiteX5" fmla="*/ 2804076 w 7174188"/>
              <a:gd name="connsiteY5" fmla="*/ 731310 h 2819400"/>
              <a:gd name="connsiteX6" fmla="*/ 2804076 w 7174188"/>
              <a:gd name="connsiteY6" fmla="*/ 522012 h 2819400"/>
              <a:gd name="connsiteX7" fmla="*/ 2804076 w 7174188"/>
              <a:gd name="connsiteY7" fmla="*/ 522012 h 2819400"/>
              <a:gd name="connsiteX8" fmla="*/ 3326088 w 7174188"/>
              <a:gd name="connsiteY8" fmla="*/ 0 h 2819400"/>
              <a:gd name="connsiteX9" fmla="*/ 3848100 w 7174188"/>
              <a:gd name="connsiteY9" fmla="*/ 522012 h 2819400"/>
              <a:gd name="connsiteX10" fmla="*/ 3848100 w 7174188"/>
              <a:gd name="connsiteY10" fmla="*/ 522012 h 2819400"/>
              <a:gd name="connsiteX11" fmla="*/ 3848100 w 7174188"/>
              <a:gd name="connsiteY11" fmla="*/ 731310 h 2819400"/>
              <a:gd name="connsiteX12" fmla="*/ 5177909 w 7174188"/>
              <a:gd name="connsiteY12" fmla="*/ 731310 h 2819400"/>
              <a:gd name="connsiteX13" fmla="*/ 5177909 w 7174188"/>
              <a:gd name="connsiteY13" fmla="*/ 887688 h 2819400"/>
              <a:gd name="connsiteX14" fmla="*/ 6652176 w 7174188"/>
              <a:gd name="connsiteY14" fmla="*/ 887688 h 2819400"/>
              <a:gd name="connsiteX15" fmla="*/ 6652176 w 7174188"/>
              <a:gd name="connsiteY15" fmla="*/ 887688 h 2819400"/>
              <a:gd name="connsiteX16" fmla="*/ 7174188 w 7174188"/>
              <a:gd name="connsiteY16" fmla="*/ 1409700 h 2819400"/>
              <a:gd name="connsiteX17" fmla="*/ 6652176 w 7174188"/>
              <a:gd name="connsiteY17" fmla="*/ 1931712 h 2819400"/>
              <a:gd name="connsiteX18" fmla="*/ 6652176 w 7174188"/>
              <a:gd name="connsiteY18" fmla="*/ 1931712 h 2819400"/>
              <a:gd name="connsiteX19" fmla="*/ 5177909 w 7174188"/>
              <a:gd name="connsiteY19" fmla="*/ 1931712 h 2819400"/>
              <a:gd name="connsiteX20" fmla="*/ 5177909 w 7174188"/>
              <a:gd name="connsiteY20" fmla="*/ 2088090 h 2819400"/>
              <a:gd name="connsiteX21" fmla="*/ 3848100 w 7174188"/>
              <a:gd name="connsiteY21" fmla="*/ 2088090 h 2819400"/>
              <a:gd name="connsiteX22" fmla="*/ 3848100 w 7174188"/>
              <a:gd name="connsiteY22" fmla="*/ 2297388 h 2819400"/>
              <a:gd name="connsiteX23" fmla="*/ 3848100 w 7174188"/>
              <a:gd name="connsiteY23" fmla="*/ 2297388 h 2819400"/>
              <a:gd name="connsiteX24" fmla="*/ 3326088 w 7174188"/>
              <a:gd name="connsiteY24" fmla="*/ 2819400 h 2819400"/>
              <a:gd name="connsiteX25" fmla="*/ 2804076 w 7174188"/>
              <a:gd name="connsiteY25" fmla="*/ 2297388 h 2819400"/>
              <a:gd name="connsiteX26" fmla="*/ 2804076 w 7174188"/>
              <a:gd name="connsiteY26" fmla="*/ 2297388 h 2819400"/>
              <a:gd name="connsiteX27" fmla="*/ 2804076 w 7174188"/>
              <a:gd name="connsiteY27" fmla="*/ 2088090 h 2819400"/>
              <a:gd name="connsiteX28" fmla="*/ 1474267 w 7174188"/>
              <a:gd name="connsiteY28" fmla="*/ 2088090 h 2819400"/>
              <a:gd name="connsiteX29" fmla="*/ 1474267 w 7174188"/>
              <a:gd name="connsiteY29" fmla="*/ 1931712 h 2819400"/>
              <a:gd name="connsiteX30" fmla="*/ 0 w 7174188"/>
              <a:gd name="connsiteY30" fmla="*/ 1931712 h 2819400"/>
              <a:gd name="connsiteX31" fmla="*/ 0 w 7174188"/>
              <a:gd name="connsiteY31" fmla="*/ 1931712 h 2819400"/>
              <a:gd name="connsiteX32" fmla="*/ 1669645 w 7174188"/>
              <a:gd name="connsiteY32" fmla="*/ 1380671 h 2819400"/>
              <a:gd name="connsiteX0" fmla="*/ 1669645 w 6652176"/>
              <a:gd name="connsiteY0" fmla="*/ 1380671 h 2819400"/>
              <a:gd name="connsiteX1" fmla="*/ 0 w 6652176"/>
              <a:gd name="connsiteY1" fmla="*/ 887688 h 2819400"/>
              <a:gd name="connsiteX2" fmla="*/ 0 w 6652176"/>
              <a:gd name="connsiteY2" fmla="*/ 887688 h 2819400"/>
              <a:gd name="connsiteX3" fmla="*/ 1474267 w 6652176"/>
              <a:gd name="connsiteY3" fmla="*/ 887688 h 2819400"/>
              <a:gd name="connsiteX4" fmla="*/ 1474267 w 6652176"/>
              <a:gd name="connsiteY4" fmla="*/ 731310 h 2819400"/>
              <a:gd name="connsiteX5" fmla="*/ 2804076 w 6652176"/>
              <a:gd name="connsiteY5" fmla="*/ 731310 h 2819400"/>
              <a:gd name="connsiteX6" fmla="*/ 2804076 w 6652176"/>
              <a:gd name="connsiteY6" fmla="*/ 522012 h 2819400"/>
              <a:gd name="connsiteX7" fmla="*/ 2804076 w 6652176"/>
              <a:gd name="connsiteY7" fmla="*/ 522012 h 2819400"/>
              <a:gd name="connsiteX8" fmla="*/ 3326088 w 6652176"/>
              <a:gd name="connsiteY8" fmla="*/ 0 h 2819400"/>
              <a:gd name="connsiteX9" fmla="*/ 3848100 w 6652176"/>
              <a:gd name="connsiteY9" fmla="*/ 522012 h 2819400"/>
              <a:gd name="connsiteX10" fmla="*/ 3848100 w 6652176"/>
              <a:gd name="connsiteY10" fmla="*/ 522012 h 2819400"/>
              <a:gd name="connsiteX11" fmla="*/ 3848100 w 6652176"/>
              <a:gd name="connsiteY11" fmla="*/ 731310 h 2819400"/>
              <a:gd name="connsiteX12" fmla="*/ 5177909 w 6652176"/>
              <a:gd name="connsiteY12" fmla="*/ 731310 h 2819400"/>
              <a:gd name="connsiteX13" fmla="*/ 5177909 w 6652176"/>
              <a:gd name="connsiteY13" fmla="*/ 887688 h 2819400"/>
              <a:gd name="connsiteX14" fmla="*/ 6652176 w 6652176"/>
              <a:gd name="connsiteY14" fmla="*/ 887688 h 2819400"/>
              <a:gd name="connsiteX15" fmla="*/ 6652176 w 6652176"/>
              <a:gd name="connsiteY15" fmla="*/ 887688 h 2819400"/>
              <a:gd name="connsiteX16" fmla="*/ 5040588 w 6652176"/>
              <a:gd name="connsiteY16" fmla="*/ 1482271 h 2819400"/>
              <a:gd name="connsiteX17" fmla="*/ 6652176 w 6652176"/>
              <a:gd name="connsiteY17" fmla="*/ 1931712 h 2819400"/>
              <a:gd name="connsiteX18" fmla="*/ 6652176 w 6652176"/>
              <a:gd name="connsiteY18" fmla="*/ 1931712 h 2819400"/>
              <a:gd name="connsiteX19" fmla="*/ 5177909 w 6652176"/>
              <a:gd name="connsiteY19" fmla="*/ 1931712 h 2819400"/>
              <a:gd name="connsiteX20" fmla="*/ 5177909 w 6652176"/>
              <a:gd name="connsiteY20" fmla="*/ 2088090 h 2819400"/>
              <a:gd name="connsiteX21" fmla="*/ 3848100 w 6652176"/>
              <a:gd name="connsiteY21" fmla="*/ 2088090 h 2819400"/>
              <a:gd name="connsiteX22" fmla="*/ 3848100 w 6652176"/>
              <a:gd name="connsiteY22" fmla="*/ 2297388 h 2819400"/>
              <a:gd name="connsiteX23" fmla="*/ 3848100 w 6652176"/>
              <a:gd name="connsiteY23" fmla="*/ 2297388 h 2819400"/>
              <a:gd name="connsiteX24" fmla="*/ 3326088 w 6652176"/>
              <a:gd name="connsiteY24" fmla="*/ 2819400 h 2819400"/>
              <a:gd name="connsiteX25" fmla="*/ 2804076 w 6652176"/>
              <a:gd name="connsiteY25" fmla="*/ 2297388 h 2819400"/>
              <a:gd name="connsiteX26" fmla="*/ 2804076 w 6652176"/>
              <a:gd name="connsiteY26" fmla="*/ 2297388 h 2819400"/>
              <a:gd name="connsiteX27" fmla="*/ 2804076 w 6652176"/>
              <a:gd name="connsiteY27" fmla="*/ 2088090 h 2819400"/>
              <a:gd name="connsiteX28" fmla="*/ 1474267 w 6652176"/>
              <a:gd name="connsiteY28" fmla="*/ 2088090 h 2819400"/>
              <a:gd name="connsiteX29" fmla="*/ 1474267 w 6652176"/>
              <a:gd name="connsiteY29" fmla="*/ 1931712 h 2819400"/>
              <a:gd name="connsiteX30" fmla="*/ 0 w 6652176"/>
              <a:gd name="connsiteY30" fmla="*/ 1931712 h 2819400"/>
              <a:gd name="connsiteX31" fmla="*/ 0 w 6652176"/>
              <a:gd name="connsiteY31" fmla="*/ 1931712 h 2819400"/>
              <a:gd name="connsiteX32" fmla="*/ 1669645 w 6652176"/>
              <a:gd name="connsiteY32" fmla="*/ 1380671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652176" h="2819400">
                <a:moveTo>
                  <a:pt x="1669645" y="1380671"/>
                </a:moveTo>
                <a:lnTo>
                  <a:pt x="0" y="887688"/>
                </a:lnTo>
                <a:lnTo>
                  <a:pt x="0" y="887688"/>
                </a:lnTo>
                <a:lnTo>
                  <a:pt x="1474267" y="887688"/>
                </a:lnTo>
                <a:lnTo>
                  <a:pt x="1474267" y="731310"/>
                </a:lnTo>
                <a:lnTo>
                  <a:pt x="2804076" y="731310"/>
                </a:lnTo>
                <a:lnTo>
                  <a:pt x="2804076" y="522012"/>
                </a:lnTo>
                <a:lnTo>
                  <a:pt x="2804076" y="522012"/>
                </a:lnTo>
                <a:lnTo>
                  <a:pt x="3326088" y="0"/>
                </a:lnTo>
                <a:lnTo>
                  <a:pt x="3848100" y="522012"/>
                </a:lnTo>
                <a:lnTo>
                  <a:pt x="3848100" y="522012"/>
                </a:lnTo>
                <a:lnTo>
                  <a:pt x="3848100" y="731310"/>
                </a:lnTo>
                <a:lnTo>
                  <a:pt x="5177909" y="731310"/>
                </a:lnTo>
                <a:lnTo>
                  <a:pt x="5177909" y="887688"/>
                </a:lnTo>
                <a:lnTo>
                  <a:pt x="6652176" y="887688"/>
                </a:lnTo>
                <a:lnTo>
                  <a:pt x="6652176" y="887688"/>
                </a:lnTo>
                <a:lnTo>
                  <a:pt x="5040588" y="1482271"/>
                </a:lnTo>
                <a:lnTo>
                  <a:pt x="6652176" y="1931712"/>
                </a:lnTo>
                <a:lnTo>
                  <a:pt x="6652176" y="1931712"/>
                </a:lnTo>
                <a:lnTo>
                  <a:pt x="5177909" y="1931712"/>
                </a:lnTo>
                <a:lnTo>
                  <a:pt x="5177909" y="2088090"/>
                </a:lnTo>
                <a:lnTo>
                  <a:pt x="3848100" y="2088090"/>
                </a:lnTo>
                <a:lnTo>
                  <a:pt x="3848100" y="2297388"/>
                </a:lnTo>
                <a:lnTo>
                  <a:pt x="3848100" y="2297388"/>
                </a:lnTo>
                <a:lnTo>
                  <a:pt x="3326088" y="2819400"/>
                </a:lnTo>
                <a:lnTo>
                  <a:pt x="2804076" y="2297388"/>
                </a:lnTo>
                <a:lnTo>
                  <a:pt x="2804076" y="2297388"/>
                </a:lnTo>
                <a:lnTo>
                  <a:pt x="2804076" y="2088090"/>
                </a:lnTo>
                <a:lnTo>
                  <a:pt x="1474267" y="2088090"/>
                </a:lnTo>
                <a:lnTo>
                  <a:pt x="1474267" y="1931712"/>
                </a:lnTo>
                <a:lnTo>
                  <a:pt x="0" y="1931712"/>
                </a:lnTo>
                <a:lnTo>
                  <a:pt x="0" y="1931712"/>
                </a:lnTo>
                <a:lnTo>
                  <a:pt x="1669645" y="1380671"/>
                </a:lnTo>
                <a:close/>
              </a:path>
            </a:pathLst>
          </a:custGeom>
          <a:solidFill>
            <a:schemeClr val="tx1"/>
          </a:solidFill>
          <a:ln w="1270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Pair Work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829" y="3124200"/>
            <a:ext cx="845820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Book Antiqua" pitchFamily="18" charset="0"/>
              </a:rPr>
              <a:t>C Find </a:t>
            </a:r>
            <a:r>
              <a:rPr lang="en-US" sz="2800" b="1" dirty="0">
                <a:latin typeface="Book Antiqua" pitchFamily="18" charset="0"/>
              </a:rPr>
              <a:t>the following words/phrases in </a:t>
            </a:r>
            <a:r>
              <a:rPr lang="en-US" sz="2800" b="1" i="1" dirty="0">
                <a:solidFill>
                  <a:srgbClr val="0070C0"/>
                </a:solidFill>
                <a:latin typeface="Book Antiqua" pitchFamily="18" charset="0"/>
              </a:rPr>
              <a:t>italic</a:t>
            </a:r>
            <a:r>
              <a:rPr lang="en-US" sz="2800" b="1" dirty="0">
                <a:solidFill>
                  <a:srgbClr val="0070C0"/>
                </a:solidFill>
                <a:latin typeface="Book Antiqua" pitchFamily="18" charset="0"/>
              </a:rPr>
              <a:t>s</a:t>
            </a:r>
            <a:r>
              <a:rPr lang="en-US" sz="2800" b="1" dirty="0">
                <a:latin typeface="Book Antiqua" pitchFamily="18" charset="0"/>
              </a:rPr>
              <a:t> in the text in B. </a:t>
            </a:r>
            <a:r>
              <a:rPr lang="en-US" sz="2800" b="1" dirty="0" smtClean="0">
                <a:latin typeface="Book Antiqua" pitchFamily="18" charset="0"/>
              </a:rPr>
              <a:t>Discuss with </a:t>
            </a:r>
            <a:r>
              <a:rPr lang="en-US" sz="2800" b="1" dirty="0">
                <a:latin typeface="Book Antiqua" pitchFamily="18" charset="0"/>
              </a:rPr>
              <a:t>your partner and try to guess their meaning from the context. </a:t>
            </a:r>
            <a:r>
              <a:rPr lang="en-US" sz="2800" b="1" dirty="0" smtClean="0">
                <a:latin typeface="Book Antiqua" pitchFamily="18" charset="0"/>
              </a:rPr>
              <a:t>Then match </a:t>
            </a:r>
            <a:r>
              <a:rPr lang="en-US" sz="2800" b="1" dirty="0">
                <a:latin typeface="Book Antiqua" pitchFamily="18" charset="0"/>
              </a:rPr>
              <a:t>them with their meanings in the </a:t>
            </a:r>
            <a:r>
              <a:rPr lang="en-US" sz="2800" b="1" dirty="0" smtClean="0">
                <a:latin typeface="Book Antiqua" pitchFamily="18" charset="0"/>
              </a:rPr>
              <a:t>right </a:t>
            </a:r>
            <a:r>
              <a:rPr lang="en-US" sz="2800" b="1" dirty="0">
                <a:latin typeface="Book Antiqua" pitchFamily="18" charset="0"/>
              </a:rPr>
              <a:t>column. First one is done </a:t>
            </a:r>
            <a:r>
              <a:rPr lang="en-US" sz="2800" b="1" dirty="0" smtClean="0">
                <a:latin typeface="Book Antiqua" pitchFamily="18" charset="0"/>
              </a:rPr>
              <a:t>for you</a:t>
            </a:r>
            <a:r>
              <a:rPr lang="en-US" sz="2800" b="1" dirty="0">
                <a:latin typeface="Book Antiqu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9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7" t="2117" r="15079" b="-1"/>
          <a:stretch/>
        </p:blipFill>
        <p:spPr>
          <a:xfrm>
            <a:off x="2971800" y="169425"/>
            <a:ext cx="3077030" cy="3106616"/>
          </a:xfrm>
          <a:prstGeom prst="ellipse">
            <a:avLst/>
          </a:prstGeom>
          <a:ln w="127000" cmpd="dbl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47915" y="3535501"/>
            <a:ext cx="7986485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I am Md. </a:t>
            </a:r>
            <a:r>
              <a:rPr lang="en-US" sz="3200" b="1" dirty="0" err="1" smtClean="0">
                <a:latin typeface="Book Antiqua" pitchFamily="18" charset="0"/>
              </a:rPr>
              <a:t>Hasan</a:t>
            </a:r>
            <a:r>
              <a:rPr lang="en-US" sz="3200" b="1" dirty="0" smtClean="0">
                <a:latin typeface="Book Antiqua" pitchFamily="18" charset="0"/>
              </a:rPr>
              <a:t> </a:t>
            </a:r>
            <a:r>
              <a:rPr lang="en-US" sz="3200" b="1" dirty="0" err="1" smtClean="0">
                <a:latin typeface="Book Antiqua" pitchFamily="18" charset="0"/>
              </a:rPr>
              <a:t>Hafizur</a:t>
            </a:r>
            <a:r>
              <a:rPr lang="en-US" sz="3200" b="1" dirty="0" smtClean="0">
                <a:latin typeface="Book Antiqua" pitchFamily="18" charset="0"/>
              </a:rPr>
              <a:t> </a:t>
            </a:r>
            <a:r>
              <a:rPr lang="en-US" sz="3200" b="1" dirty="0" err="1" smtClean="0">
                <a:latin typeface="Book Antiqua" pitchFamily="18" charset="0"/>
              </a:rPr>
              <a:t>Rahman</a:t>
            </a:r>
            <a:r>
              <a:rPr lang="en-US" sz="3200" b="1" dirty="0" smtClean="0">
                <a:latin typeface="Book Antiqua" pitchFamily="18" charset="0"/>
              </a:rPr>
              <a:t>,</a:t>
            </a:r>
          </a:p>
          <a:p>
            <a:r>
              <a:rPr lang="en-US" sz="3200" b="1" dirty="0" smtClean="0">
                <a:latin typeface="Book Antiqua" pitchFamily="18" charset="0"/>
              </a:rPr>
              <a:t>Senior Lecturer (English)</a:t>
            </a:r>
          </a:p>
          <a:p>
            <a:r>
              <a:rPr lang="en-US" sz="3200" b="1" dirty="0" smtClean="0">
                <a:latin typeface="Book Antiqua" pitchFamily="18" charset="0"/>
              </a:rPr>
              <a:t>Cambrian School &amp; College, Dhaka, going to conduct the class with you on Eng-1,Class-8.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01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015091" cy="481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9" y="5369956"/>
            <a:ext cx="7986062" cy="118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32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643" y="533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E Look at the following comment.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30706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Book Antiqua" pitchFamily="18" charset="0"/>
              </a:rPr>
              <a:t>The advertisement is the most truthful part of a newspaper--- Thomas Jefferson.</a:t>
            </a:r>
            <a:endParaRPr lang="en-US" b="1" i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643" y="19005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Now make similar sentences from the substitution table</a:t>
            </a:r>
            <a:endParaRPr lang="en-US" sz="2400" dirty="0">
              <a:latin typeface="Book Antiqu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1000" contras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1" y="2667000"/>
            <a:ext cx="855232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3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10148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F Ask and answer with your partner.</a:t>
            </a:r>
          </a:p>
          <a:p>
            <a:pPr marL="290513" indent="-290513"/>
            <a:r>
              <a:rPr lang="en-US" sz="2400" dirty="0">
                <a:latin typeface="Book Antiqua" pitchFamily="18" charset="0"/>
              </a:rPr>
              <a:t>1 Do you read any newspaper/magazine?</a:t>
            </a:r>
          </a:p>
          <a:p>
            <a:pPr marL="290513" indent="-290513"/>
            <a:r>
              <a:rPr lang="en-US" sz="2400" dirty="0">
                <a:latin typeface="Book Antiqua" pitchFamily="18" charset="0"/>
              </a:rPr>
              <a:t>2 When do you usually read it?</a:t>
            </a:r>
          </a:p>
          <a:p>
            <a:pPr marL="290513" indent="-290513"/>
            <a:r>
              <a:rPr lang="en-US" sz="2400" dirty="0">
                <a:latin typeface="Book Antiqua" pitchFamily="18" charset="0"/>
              </a:rPr>
              <a:t>3 Which newspaper/magazine do you read?</a:t>
            </a:r>
          </a:p>
          <a:p>
            <a:pPr marL="290513" indent="-290513"/>
            <a:r>
              <a:rPr lang="en-US" sz="2400" dirty="0">
                <a:latin typeface="Book Antiqua" pitchFamily="18" charset="0"/>
              </a:rPr>
              <a:t>4 What makes it different from </a:t>
            </a:r>
            <a:r>
              <a:rPr lang="en-US" sz="2400" dirty="0" smtClean="0">
                <a:latin typeface="Book Antiqua" pitchFamily="18" charset="0"/>
              </a:rPr>
              <a:t>other newspapers / magazines</a:t>
            </a:r>
            <a:r>
              <a:rPr lang="en-US" sz="2400" dirty="0">
                <a:latin typeface="Book Antiqua" pitchFamily="18" charset="0"/>
              </a:rPr>
              <a:t>?</a:t>
            </a:r>
          </a:p>
          <a:p>
            <a:pPr marL="290513" indent="-290513"/>
            <a:r>
              <a:rPr lang="en-US" sz="2400" dirty="0">
                <a:latin typeface="Book Antiqua" pitchFamily="18" charset="0"/>
              </a:rPr>
              <a:t>5 Which news items do you like most ---- international affairs, </a:t>
            </a:r>
            <a:r>
              <a:rPr lang="en-US" sz="2400" dirty="0" smtClean="0">
                <a:latin typeface="Book Antiqua" pitchFamily="18" charset="0"/>
              </a:rPr>
              <a:t>sports, movie</a:t>
            </a:r>
            <a:r>
              <a:rPr lang="en-US" sz="2400" dirty="0">
                <a:latin typeface="Book Antiqua" pitchFamily="18" charset="0"/>
              </a:rPr>
              <a:t>, culture, politics, </a:t>
            </a:r>
            <a:r>
              <a:rPr lang="en-US" sz="2400" dirty="0" err="1" smtClean="0">
                <a:latin typeface="Book Antiqua" pitchFamily="18" charset="0"/>
              </a:rPr>
              <a:t>etc</a:t>
            </a:r>
            <a:r>
              <a:rPr lang="en-US" sz="2400" dirty="0">
                <a:latin typeface="Book Antiqua" pitchFamily="18" charset="0"/>
              </a:rPr>
              <a:t>?</a:t>
            </a:r>
          </a:p>
          <a:p>
            <a:pPr marL="290513" indent="-290513"/>
            <a:r>
              <a:rPr lang="en-US" sz="2400" dirty="0">
                <a:latin typeface="Book Antiqua" pitchFamily="18" charset="0"/>
              </a:rPr>
              <a:t>6 Do you share your </a:t>
            </a:r>
            <a:r>
              <a:rPr lang="en-US" sz="2400" dirty="0" err="1">
                <a:latin typeface="Book Antiqua" pitchFamily="18" charset="0"/>
              </a:rPr>
              <a:t>favourite</a:t>
            </a:r>
            <a:r>
              <a:rPr lang="en-US" sz="2400" dirty="0">
                <a:latin typeface="Book Antiqua" pitchFamily="18" charset="0"/>
              </a:rPr>
              <a:t> news item/s with your friend/s</a:t>
            </a:r>
            <a:r>
              <a:rPr lang="en-US" sz="2400" dirty="0" smtClean="0">
                <a:latin typeface="Book Antiqua" pitchFamily="18" charset="0"/>
              </a:rPr>
              <a:t>?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7244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Book Antiqua" pitchFamily="18" charset="0"/>
              </a:rPr>
              <a:t>G Write a paragraph on your habit of reading newspapers. You can take </a:t>
            </a:r>
            <a:r>
              <a:rPr lang="en-US" sz="2800" b="1" dirty="0" smtClean="0">
                <a:latin typeface="Book Antiqua" pitchFamily="18" charset="0"/>
              </a:rPr>
              <a:t>your cues </a:t>
            </a:r>
            <a:r>
              <a:rPr lang="en-US" sz="2800" b="1" dirty="0">
                <a:latin typeface="Book Antiqua" pitchFamily="18" charset="0"/>
              </a:rPr>
              <a:t>from the questions in section F.</a:t>
            </a: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7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28194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Book Antiqua" pitchFamily="18" charset="0"/>
              </a:rPr>
              <a:t>Allah Hafez</a:t>
            </a:r>
            <a:endParaRPr lang="en-US" sz="5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45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4412"/>
            <a:ext cx="7924800" cy="24384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MonooMJ" pitchFamily="2" charset="0"/>
              </a:rPr>
              <a:t>Acknowledgement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  <a:cs typeface="Mono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277612"/>
            <a:ext cx="79248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We would like to express our cordial gratitude to the  Ministry of Education, Directorate of Secondary &amp; Higher Education, NCTB</a:t>
            </a:r>
            <a:r>
              <a:rPr lang="en-US" sz="2400" b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A2i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and the panel of honorable editors ( Md. Jahangir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Hasan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Assistant Professor (English) TTC,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Rangpur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Ranjit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Poddar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Professor (English) TTC,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Dhaka, and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Urmila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Khaled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Assistant Professor (English) TTC,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Dhaka,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to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enrich the contents.</a:t>
            </a:r>
            <a:endParaRPr lang="en-US" sz="2400" b="1" dirty="0">
              <a:solidFill>
                <a:srgbClr val="003399"/>
              </a:solidFill>
              <a:latin typeface="Book Antiqua" pitchFamily="18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2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4" y="1098177"/>
            <a:ext cx="8458200" cy="5455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9314" y="152400"/>
            <a:ext cx="84582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Book Antiqua" pitchFamily="18" charset="0"/>
              </a:rPr>
              <a:t>A Look at the following pictures. Discuss with your partner what you see </a:t>
            </a:r>
            <a:r>
              <a:rPr lang="en-US" sz="2400" b="1" dirty="0" smtClean="0">
                <a:latin typeface="Book Antiqua" pitchFamily="18" charset="0"/>
              </a:rPr>
              <a:t>in them</a:t>
            </a:r>
            <a:r>
              <a:rPr lang="en-US" sz="2400" b="1" dirty="0">
                <a:latin typeface="Book Antiqua" pitchFamily="18" charset="0"/>
              </a:rPr>
              <a:t>.</a:t>
            </a: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0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69979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" t="17486" r="4939"/>
          <a:stretch/>
        </p:blipFill>
        <p:spPr>
          <a:xfrm>
            <a:off x="508000" y="3657600"/>
            <a:ext cx="8055429" cy="28302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04800"/>
            <a:ext cx="4148864" cy="3352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66" y="304800"/>
            <a:ext cx="3906564" cy="3352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57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775396" y="381000"/>
            <a:ext cx="7832807" cy="25527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Book Antiqua" pitchFamily="18" charset="0"/>
              </a:rPr>
              <a:t>Our Today’s class is-</a:t>
            </a:r>
            <a:endParaRPr lang="en-US" sz="5400" b="1" dirty="0">
              <a:latin typeface="Book Antiqua" pitchFamily="18" charset="0"/>
            </a:endParaRPr>
          </a:p>
        </p:txBody>
      </p:sp>
      <p:sp>
        <p:nvSpPr>
          <p:cNvPr id="2" name="Flowchart: Preparation 1"/>
          <p:cNvSpPr/>
          <p:nvPr/>
        </p:nvSpPr>
        <p:spPr>
          <a:xfrm>
            <a:off x="775396" y="3048000"/>
            <a:ext cx="7832807" cy="2971800"/>
          </a:xfrm>
          <a:prstGeom prst="flowChartPreparation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Book Antiqua" pitchFamily="18" charset="0"/>
              </a:rPr>
              <a:t>News! News! News!</a:t>
            </a:r>
          </a:p>
          <a:p>
            <a:pPr algn="ctr"/>
            <a:r>
              <a:rPr lang="en-US" sz="3600" b="1" dirty="0">
                <a:latin typeface="Book Antiqua" pitchFamily="18" charset="0"/>
              </a:rPr>
              <a:t>Unit-8, Lesson-2</a:t>
            </a: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772" y="5181600"/>
            <a:ext cx="1280054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7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1143000" y="457200"/>
            <a:ext cx="6477000" cy="1524000"/>
          </a:xfrm>
          <a:prstGeom prst="ribbon">
            <a:avLst>
              <a:gd name="adj1" fmla="val 21611"/>
              <a:gd name="adj2" fmla="val 65629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pc="-100" dirty="0">
                <a:solidFill>
                  <a:schemeClr val="tx1"/>
                </a:solidFill>
                <a:latin typeface="Book Antiqua" pitchFamily="18" charset="0"/>
              </a:rPr>
              <a:t>Learning outcomes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43000" y="2362200"/>
            <a:ext cx="6477000" cy="3581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spc="-100" dirty="0">
                <a:solidFill>
                  <a:schemeClr val="tx1"/>
                </a:solidFill>
                <a:latin typeface="Book Antiqua" pitchFamily="18" charset="0"/>
              </a:rPr>
              <a:t>At the end of this lesson, we will be able to---</a:t>
            </a:r>
          </a:p>
          <a:p>
            <a:pPr marL="514350" lvl="0" indent="-514350">
              <a:buFont typeface="Wingdings" pitchFamily="2" charset="2"/>
              <a:buChar char="Ø"/>
            </a:pPr>
            <a:r>
              <a:rPr lang="en-US" sz="2800" b="1" spc="-100" dirty="0">
                <a:solidFill>
                  <a:schemeClr val="tx1"/>
                </a:solidFill>
                <a:latin typeface="Book Antiqua" pitchFamily="18" charset="0"/>
              </a:rPr>
              <a:t> ask and answer questions</a:t>
            </a:r>
          </a:p>
          <a:p>
            <a:pPr marL="514350" lvl="0" indent="-514350">
              <a:buFont typeface="Wingdings" pitchFamily="2" charset="2"/>
              <a:buChar char="Ø"/>
            </a:pPr>
            <a:r>
              <a:rPr lang="en-US" sz="2800" b="1" spc="-100" dirty="0">
                <a:solidFill>
                  <a:schemeClr val="tx1"/>
                </a:solidFill>
                <a:latin typeface="Book Antiqua" pitchFamily="18" charset="0"/>
              </a:rPr>
              <a:t> read and understand text </a:t>
            </a:r>
            <a:r>
              <a:rPr lang="en-US" sz="2800" b="1" spc="-100" dirty="0" smtClean="0">
                <a:solidFill>
                  <a:schemeClr val="tx1"/>
                </a:solidFill>
                <a:latin typeface="Book Antiqua" pitchFamily="18" charset="0"/>
              </a:rPr>
              <a:t>materials</a:t>
            </a:r>
          </a:p>
          <a:p>
            <a:pPr marL="514350" lvl="0" indent="-514350">
              <a:buFont typeface="Wingdings" pitchFamily="2" charset="2"/>
              <a:buChar char="Ø"/>
            </a:pPr>
            <a:r>
              <a:rPr lang="en-US" sz="2800" b="1" spc="-100" dirty="0">
                <a:solidFill>
                  <a:schemeClr val="tx1"/>
                </a:solidFill>
                <a:latin typeface="Book Antiqua" pitchFamily="18" charset="0"/>
              </a:rPr>
              <a:t>p</a:t>
            </a:r>
            <a:r>
              <a:rPr lang="en-US" sz="2800" b="1" spc="-100" dirty="0" smtClean="0">
                <a:solidFill>
                  <a:schemeClr val="tx1"/>
                </a:solidFill>
                <a:latin typeface="Book Antiqua" pitchFamily="18" charset="0"/>
              </a:rPr>
              <a:t>articipate in short dialogues and conversation</a:t>
            </a:r>
            <a:endParaRPr lang="en-US" sz="2800" b="1" spc="-100" dirty="0">
              <a:solidFill>
                <a:schemeClr val="tx1"/>
              </a:solidFill>
              <a:latin typeface="Book Antiqua" pitchFamily="18" charset="0"/>
            </a:endParaRPr>
          </a:p>
          <a:p>
            <a:pPr marL="514350" lvl="0" indent="-514350">
              <a:buFont typeface="Wingdings" pitchFamily="2" charset="2"/>
              <a:buChar char="Ø"/>
            </a:pPr>
            <a:r>
              <a:rPr lang="en-US" sz="2800" b="1" spc="-100" dirty="0">
                <a:solidFill>
                  <a:schemeClr val="tx1"/>
                </a:solidFill>
                <a:latin typeface="Book Antiqua" pitchFamily="18" charset="0"/>
              </a:rPr>
              <a:t> write answers to questions</a:t>
            </a:r>
          </a:p>
        </p:txBody>
      </p:sp>
    </p:spTree>
    <p:extLst>
      <p:ext uri="{BB962C8B-B14F-4D97-AF65-F5344CB8AC3E}">
        <p14:creationId xmlns:p14="http://schemas.microsoft.com/office/powerpoint/2010/main" val="7034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1905000"/>
            <a:ext cx="5410200" cy="1524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Book Antiqua" pitchFamily="18" charset="0"/>
              </a:rPr>
              <a:t>Key words</a:t>
            </a:r>
            <a:endParaRPr lang="en-US" sz="48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5814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Book Antiqua" pitchFamily="18" charset="0"/>
              </a:rPr>
              <a:t>Teacher may show the word first to ask meaning of the word. Then he can show  and advance to the next.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5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69634"/>
            <a:ext cx="6248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Bunk off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44553"/>
            <a:ext cx="6248400" cy="41342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19200" y="1426144"/>
            <a:ext cx="6248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Meaning: truanting /staying out of school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6197025"/>
            <a:ext cx="6248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I never bunk off school.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1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1193</Words>
  <Application>Microsoft Office PowerPoint</Application>
  <PresentationFormat>On-screen Show (4:3)</PresentationFormat>
  <Paragraphs>149</Paragraphs>
  <Slides>34</Slides>
  <Notes>32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67</cp:revision>
  <dcterms:created xsi:type="dcterms:W3CDTF">2014-09-20T16:07:33Z</dcterms:created>
  <dcterms:modified xsi:type="dcterms:W3CDTF">2015-06-24T04:05:02Z</dcterms:modified>
</cp:coreProperties>
</file>